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29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38382-32EC-4682-AFB1-15F1C7C7258B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E6681-574C-44A6-9410-C088EEA915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86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849C2A-8E95-4FC5-A23A-17CF15F7000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10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"/>
          <p:cNvSpPr txBox="1">
            <a:spLocks noGrp="1"/>
          </p:cNvSpPr>
          <p:nvPr>
            <p:ph type="body" sz="quarter" idx="13"/>
          </p:nvPr>
        </p:nvSpPr>
        <p:spPr>
          <a:xfrm>
            <a:off x="381000" y="342920"/>
            <a:ext cx="10477500" cy="30001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b="1" cap="all" spc="8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5585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"/>
          <p:cNvSpPr txBox="1">
            <a:spLocks noGrp="1"/>
          </p:cNvSpPr>
          <p:nvPr>
            <p:ph type="body" sz="quarter" idx="13"/>
          </p:nvPr>
        </p:nvSpPr>
        <p:spPr>
          <a:xfrm>
            <a:off x="381000" y="342920"/>
            <a:ext cx="10477500" cy="30001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b="1" cap="all" spc="8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文本</a:t>
            </a:r>
          </a:p>
        </p:txBody>
      </p:sp>
      <p:sp>
        <p:nvSpPr>
          <p:cNvPr id="92" name="图像"/>
          <p:cNvSpPr>
            <a:spLocks noGrp="1"/>
          </p:cNvSpPr>
          <p:nvPr>
            <p:ph type="pic" idx="14"/>
          </p:nvPr>
        </p:nvSpPr>
        <p:spPr>
          <a:xfrm>
            <a:off x="6248791" y="857250"/>
            <a:ext cx="6980116" cy="57775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标题文本"/>
          <p:cNvSpPr txBox="1">
            <a:spLocks noGrp="1"/>
          </p:cNvSpPr>
          <p:nvPr>
            <p:ph type="title"/>
          </p:nvPr>
        </p:nvSpPr>
        <p:spPr>
          <a:xfrm>
            <a:off x="381000" y="1080492"/>
            <a:ext cx="5905500" cy="50899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81000" y="1928812"/>
            <a:ext cx="5905500" cy="429518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1969"/>
            </a:lvl1pPr>
            <a:lvl2pPr>
              <a:buClr>
                <a:schemeClr val="accent1"/>
              </a:buClr>
              <a:buChar char="▸"/>
              <a:defRPr sz="1969"/>
            </a:lvl2pPr>
            <a:lvl3pPr>
              <a:buClr>
                <a:schemeClr val="accent1"/>
              </a:buClr>
              <a:buChar char="▸"/>
              <a:defRPr sz="1969"/>
            </a:lvl3pPr>
            <a:lvl4pPr>
              <a:buClr>
                <a:schemeClr val="accent1"/>
              </a:buClr>
              <a:buChar char="▸"/>
              <a:defRPr sz="1969"/>
            </a:lvl4pPr>
            <a:lvl5pPr>
              <a:buClr>
                <a:schemeClr val="accent1"/>
              </a:buClr>
              <a:buChar char="▸"/>
              <a:defRPr sz="1969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8981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 flipV="1">
            <a:off x="5524500" y="4317899"/>
            <a:ext cx="6286500" cy="102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" name="图像"/>
          <p:cNvSpPr>
            <a:spLocks noGrp="1"/>
          </p:cNvSpPr>
          <p:nvPr>
            <p:ph type="pic" idx="13"/>
          </p:nvPr>
        </p:nvSpPr>
        <p:spPr>
          <a:xfrm>
            <a:off x="-952500" y="-8930"/>
            <a:ext cx="8307092" cy="68758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xfrm>
            <a:off x="5524500" y="4518422"/>
            <a:ext cx="6286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524500" y="3000375"/>
            <a:ext cx="6286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20848" y="303609"/>
            <a:ext cx="392907" cy="3214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795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b="1" dirty="0"/>
              <a:t>物流增值业务系统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574970" y="4383314"/>
            <a:ext cx="5065485" cy="138248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组长：管京渊</a:t>
            </a:r>
            <a:endParaRPr lang="en-US" altLang="zh-CN" dirty="0" smtClean="0"/>
          </a:p>
          <a:p>
            <a:r>
              <a:rPr lang="zh-CN" altLang="en-US" dirty="0" smtClean="0"/>
              <a:t>组员：崔程远，曾煜瑾，王西雨，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麦菲莉，弗兰克，格瑞斯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22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473075"/>
            <a:ext cx="3471545" cy="484505"/>
          </a:xfrm>
        </p:spPr>
        <p:txBody>
          <a:bodyPr>
            <a:noAutofit/>
          </a:bodyPr>
          <a:lstStyle/>
          <a:p>
            <a:r>
              <a:rPr lang="zh-CN" altLang="en-US" sz="4000"/>
              <a:t>概要设计</a:t>
            </a:r>
          </a:p>
        </p:txBody>
      </p:sp>
      <p:pic>
        <p:nvPicPr>
          <p:cNvPr id="4" name="图片 1" descr="屏幕快照%202018-11-08%2015.39.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2590" y="1189990"/>
            <a:ext cx="8909050" cy="4577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46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473075"/>
            <a:ext cx="3471545" cy="484505"/>
          </a:xfrm>
        </p:spPr>
        <p:txBody>
          <a:bodyPr>
            <a:noAutofit/>
          </a:bodyPr>
          <a:lstStyle/>
          <a:p>
            <a:r>
              <a:rPr lang="zh-CN" altLang="en-US" sz="4000"/>
              <a:t>详细设计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69390" y="4522470"/>
            <a:ext cx="93948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查询模块</a:t>
            </a:r>
          </a:p>
          <a:p>
            <a:r>
              <a:rPr lang="zh-CN" altLang="en-US" sz="2800"/>
              <a:t>客户可以查询历史操作记录、客户和保险公司都可以查询保单状态、出险受理情况、查勘定损处理结果、理赔结果等信息。当用户点击相应的按钮时，通过sql语句进行查询和显示。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69390" y="2425700"/>
            <a:ext cx="90995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修改模块</a:t>
            </a:r>
          </a:p>
          <a:p>
            <a:r>
              <a:rPr lang="zh-CN" altLang="en-US" sz="2800"/>
              <a:t>包括客户对车辆信息、客户信息的修改，以及保险公司对保险公司信息、车辆险种信息的修改，修改后面的结果保存至数据库。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69390" y="828040"/>
            <a:ext cx="88512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登陆注册模块</a:t>
            </a:r>
          </a:p>
          <a:p>
            <a:r>
              <a:rPr lang="zh-CN" altLang="en-US" sz="2800"/>
              <a:t>客户和保险公司都要进行注册，并填写必要的信息，保险公司的注册要经过系统后台人员的详细审核。</a:t>
            </a:r>
          </a:p>
        </p:txBody>
      </p:sp>
    </p:spTree>
    <p:extLst>
      <p:ext uri="{BB962C8B-B14F-4D97-AF65-F5344CB8AC3E}">
        <p14:creationId xmlns:p14="http://schemas.microsoft.com/office/powerpoint/2010/main" val="6738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196215"/>
            <a:ext cx="8178800" cy="668020"/>
          </a:xfrm>
        </p:spPr>
        <p:txBody>
          <a:bodyPr>
            <a:noAutofit/>
          </a:bodyPr>
          <a:lstStyle/>
          <a:p>
            <a:r>
              <a:rPr lang="zh-CN" altLang="en-US" sz="4000"/>
              <a:t>详细设计</a:t>
            </a:r>
            <a:r>
              <a:rPr lang="en-US" altLang="zh-CN" sz="4000"/>
              <a:t>——</a:t>
            </a:r>
            <a:r>
              <a:rPr lang="zh-CN" altLang="en-US" sz="4000"/>
              <a:t>投保续保退保模块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1174115"/>
            <a:ext cx="5759450" cy="49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9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196215"/>
            <a:ext cx="8178800" cy="668020"/>
          </a:xfrm>
        </p:spPr>
        <p:txBody>
          <a:bodyPr>
            <a:noAutofit/>
          </a:bodyPr>
          <a:lstStyle/>
          <a:p>
            <a:r>
              <a:rPr lang="zh-CN" altLang="en-US" sz="4000"/>
              <a:t>详细设计</a:t>
            </a:r>
            <a:r>
              <a:rPr lang="en-US" altLang="zh-CN" sz="4000"/>
              <a:t>——</a:t>
            </a:r>
            <a:r>
              <a:rPr lang="zh-CN" altLang="en-US" sz="4000"/>
              <a:t>出险定损理赔模块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435" y="864235"/>
            <a:ext cx="5116830" cy="58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6785" y="2604135"/>
            <a:ext cx="77584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3600" b="1" i="0" kern="1200" cap="none" spc="0" normalizeH="0" baseline="0" noProof="0" dirty="0">
                <a:solidFill>
                  <a:srgbClr val="142938"/>
                </a:solidFill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 </a:t>
            </a:r>
            <a:r>
              <a:rPr kumimoji="0" lang="zh-CN" altLang="en-US" sz="4000" b="1" i="0" kern="1200" cap="none" spc="0" normalizeH="0" baseline="0" noProof="0" dirty="0">
                <a:solidFill>
                  <a:srgbClr val="142938"/>
                </a:solidFill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平台支付模块和发票管理模块</a:t>
            </a:r>
          </a:p>
        </p:txBody>
      </p:sp>
      <p:pic>
        <p:nvPicPr>
          <p:cNvPr id="55" name="Mark Pride - River Flows In You (Original Mix) - remix">
            <a:hlinkClick r:id="" action="ppaction://media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00" y="-30480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351520" y="4200525"/>
            <a:ext cx="2662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负责人：</a:t>
            </a:r>
            <a:r>
              <a:rPr lang="zh-CN" altLang="en-US" sz="2400" dirty="0" smtClean="0"/>
              <a:t>王西雨</a:t>
            </a:r>
            <a:endParaRPr lang="en-US" altLang="zh-CN" sz="2400" dirty="0" smtClean="0"/>
          </a:p>
          <a:p>
            <a:r>
              <a:rPr lang="zh-CN" altLang="en-US" sz="2400" dirty="0"/>
              <a:t>学</a:t>
            </a:r>
            <a:r>
              <a:rPr lang="zh-CN" altLang="en-US" sz="2400" dirty="0" smtClean="0"/>
              <a:t>号：</a:t>
            </a:r>
            <a:r>
              <a:rPr lang="en-US" altLang="zh-CN" sz="2400" dirty="0" smtClean="0"/>
              <a:t>1120173596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6195899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支付模块用例图</a:t>
            </a:r>
          </a:p>
        </p:txBody>
      </p:sp>
      <p:pic>
        <p:nvPicPr>
          <p:cNvPr id="14" name="图片 1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872740" y="1594485"/>
            <a:ext cx="6051550" cy="41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支付模块活动图</a:t>
            </a:r>
          </a:p>
        </p:txBody>
      </p:sp>
      <p:pic>
        <p:nvPicPr>
          <p:cNvPr id="16" name="图片 16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978910" y="1314450"/>
            <a:ext cx="3804920" cy="50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支付模块时序图</a:t>
            </a:r>
          </a:p>
        </p:txBody>
      </p:sp>
      <p:pic>
        <p:nvPicPr>
          <p:cNvPr id="18" name="图片 18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00630" y="1560195"/>
            <a:ext cx="6412865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55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发票模块用例图</a:t>
            </a:r>
          </a:p>
        </p:txBody>
      </p:sp>
      <p:pic>
        <p:nvPicPr>
          <p:cNvPr id="15" name="图片 15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819910" y="1572260"/>
            <a:ext cx="807466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6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发票模块活动图</a:t>
            </a:r>
          </a:p>
        </p:txBody>
      </p:sp>
      <p:pic>
        <p:nvPicPr>
          <p:cNvPr id="17" name="图片 17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929380" y="1314450"/>
            <a:ext cx="38150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系统功能划分</a:t>
            </a:r>
            <a:endParaRPr lang="zh-CN" altLang="en-US" dirty="0"/>
          </a:p>
        </p:txBody>
      </p:sp>
      <p:pic>
        <p:nvPicPr>
          <p:cNvPr id="4" name="内容占位符 3" descr="/Users/szc/Desktop/屏幕快照 2018-10-23 下午5.14.48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373" y="1930399"/>
            <a:ext cx="9982427" cy="3766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1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r>
              <a:rPr lang="en-US" altLang="zh-CN"/>
              <a:t>——</a:t>
            </a:r>
            <a:r>
              <a:rPr lang="zh-CN" altLang="en-US"/>
              <a:t>发票模块时序图</a:t>
            </a:r>
          </a:p>
        </p:txBody>
      </p:sp>
      <p:pic>
        <p:nvPicPr>
          <p:cNvPr id="19" name="图片 19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976245" y="1399540"/>
            <a:ext cx="5748655" cy="51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概要设计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05" y="1403350"/>
            <a:ext cx="7639685" cy="244094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4020820"/>
            <a:ext cx="7620000" cy="264922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35818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概要设计</a:t>
            </a:r>
            <a:r>
              <a:rPr lang="en-US" altLang="zh-CN"/>
              <a:t>——</a:t>
            </a:r>
            <a:r>
              <a:t>支付模块</a:t>
            </a:r>
          </a:p>
        </p:txBody>
      </p:sp>
      <p:pic>
        <p:nvPicPr>
          <p:cNvPr id="12" name="图片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610" y="1490345"/>
            <a:ext cx="6487160" cy="47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2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概要设计</a:t>
            </a:r>
            <a:r>
              <a:rPr lang="en-US" altLang="zh-CN"/>
              <a:t>——</a:t>
            </a:r>
            <a:r>
              <a:rPr lang="zh-CN" altLang="en-US"/>
              <a:t>发票模块</a:t>
            </a:r>
          </a:p>
        </p:txBody>
      </p:sp>
      <p:pic>
        <p:nvPicPr>
          <p:cNvPr id="13" name="图片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40" y="1736090"/>
            <a:ext cx="7200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2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详细设计</a:t>
            </a:r>
            <a:r>
              <a:rPr lang="en-US" altLang="zh-CN"/>
              <a:t>——</a:t>
            </a:r>
            <a:r>
              <a:rPr lang="zh-CN" altLang="en-US"/>
              <a:t>支付模块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/>
              <a:t>支付模块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用于用户完成支付功能，当用户选择好支付平台和方式后，系统提交相应用户填写的表格，并返回第三方平台的支付界面，同时在数据库中保存用户此次操作。用户在页面选择或输入相应支付选项，确认信息无误后，点击确定按钮，提交相应表单到后台数据库。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算法：用户提交页面后，系统根据用户id和支付方式，选择相应平台支付界面信息返回用户。</a:t>
            </a:r>
          </a:p>
        </p:txBody>
      </p:sp>
    </p:spTree>
    <p:extLst>
      <p:ext uri="{BB962C8B-B14F-4D97-AF65-F5344CB8AC3E}">
        <p14:creationId xmlns:p14="http://schemas.microsoft.com/office/powerpoint/2010/main" val="269363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详细设计</a:t>
            </a:r>
            <a:r>
              <a:rPr lang="en-US" altLang="zh-CN"/>
              <a:t>——</a:t>
            </a:r>
            <a:r>
              <a:t>支付模块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/>
              <a:t>后台管理模块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管理员用来管理用户支付信息，防止用户填写的支付订单有误，同时检测支付渠道是否安全。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算法：检测用户支付订单时，检测格式是否有误，是否用户进行了非法的操作。</a:t>
            </a:r>
          </a:p>
        </p:txBody>
      </p:sp>
    </p:spTree>
    <p:extLst>
      <p:ext uri="{BB962C8B-B14F-4D97-AF65-F5344CB8AC3E}">
        <p14:creationId xmlns:p14="http://schemas.microsoft.com/office/powerpoint/2010/main" val="387474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详细设计</a:t>
            </a:r>
            <a:r>
              <a:rPr lang="en-US" altLang="zh-CN"/>
              <a:t>——</a:t>
            </a:r>
            <a:r>
              <a:t>发票模块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发票开具模块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功能：实现电子发票的开具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算法：利用数据库中查询语句进行查询发票信息，并填写开具。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功能：实现电子发票的查询</a:t>
            </a: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算法：利用数据库中查询语句进行查询发票信息。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11595" y="140144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/>
              <a:t>发票查询模块</a:t>
            </a:r>
          </a:p>
        </p:txBody>
      </p:sp>
    </p:spTree>
    <p:extLst>
      <p:ext uri="{BB962C8B-B14F-4D97-AF65-F5344CB8AC3E}">
        <p14:creationId xmlns:p14="http://schemas.microsoft.com/office/powerpoint/2010/main" val="1411151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232571" cy="2387600"/>
          </a:xfrm>
        </p:spPr>
        <p:txBody>
          <a:bodyPr/>
          <a:lstStyle/>
          <a:p>
            <a:r>
              <a:rPr lang="zh-CN" altLang="en-US" dirty="0" smtClean="0"/>
              <a:t>车辆进销台账管理和短信管理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3143" y="5007429"/>
            <a:ext cx="3483427" cy="1117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负责人：管京</a:t>
            </a:r>
            <a:r>
              <a:rPr lang="zh-CN" altLang="en-US" dirty="0" smtClean="0"/>
              <a:t>渊</a:t>
            </a:r>
            <a:endParaRPr lang="en-US" altLang="zh-CN" dirty="0" smtClean="0"/>
          </a:p>
          <a:p>
            <a:r>
              <a:rPr lang="zh-CN" altLang="en-US" dirty="0"/>
              <a:t>学</a:t>
            </a:r>
            <a:r>
              <a:rPr lang="zh-CN" altLang="en-US" dirty="0" smtClean="0"/>
              <a:t>号：</a:t>
            </a:r>
            <a:r>
              <a:rPr lang="en-US" altLang="zh-CN" dirty="0" smtClean="0"/>
              <a:t>1120151874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26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254" y="2627087"/>
            <a:ext cx="9437491" cy="2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7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--</a:t>
            </a:r>
            <a:r>
              <a:rPr lang="zh-CN" altLang="en-US" dirty="0" smtClean="0"/>
              <a:t>台账及短信用例图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74859" cy="459129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6" y="2233246"/>
            <a:ext cx="5152292" cy="37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车辆保险管理系统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90190" y="4100830"/>
            <a:ext cx="7877810" cy="1156970"/>
          </a:xfrm>
        </p:spPr>
        <p:txBody>
          <a:bodyPr/>
          <a:lstStyle/>
          <a:p>
            <a:r>
              <a:rPr lang="en-US" altLang="zh-CN" dirty="0"/>
              <a:t>					</a:t>
            </a:r>
            <a:r>
              <a:rPr lang="zh-CN" altLang="en-US" dirty="0"/>
              <a:t>负责人：</a:t>
            </a:r>
            <a:r>
              <a:rPr lang="zh-CN" altLang="en-US" dirty="0" smtClean="0"/>
              <a:t>曾煜瑾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		   </a:t>
            </a:r>
            <a:r>
              <a:rPr lang="zh-CN" altLang="en-US" dirty="0" smtClean="0"/>
              <a:t>学号：</a:t>
            </a:r>
            <a:r>
              <a:rPr lang="en-US" altLang="zh-CN" dirty="0" smtClean="0"/>
              <a:t>1120172765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49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台账及短信类图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4"/>
          <a:stretch>
            <a:fillRect/>
          </a:stretch>
        </p:blipFill>
        <p:spPr>
          <a:xfrm>
            <a:off x="-1" y="1378858"/>
            <a:ext cx="6265465" cy="535577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 t="4783" r="7467" b="19133"/>
          <a:stretch>
            <a:fillRect/>
          </a:stretch>
        </p:blipFill>
        <p:spPr>
          <a:xfrm>
            <a:off x="6265464" y="1538513"/>
            <a:ext cx="5088335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9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台账及短信活动图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38517"/>
            <a:ext cx="6324599" cy="4563346"/>
          </a:xfrm>
          <a:prstGeom prst="rect">
            <a:avLst/>
          </a:prstGeom>
        </p:spPr>
      </p:pic>
      <p:pic>
        <p:nvPicPr>
          <p:cNvPr id="5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104572"/>
            <a:ext cx="4785248" cy="36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概要设计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台账查询接口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944" y="2307771"/>
            <a:ext cx="9830728" cy="31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4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概要设计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短信输入接口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12" y="2410619"/>
            <a:ext cx="81819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详细设计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台</a:t>
            </a:r>
            <a:r>
              <a:rPr lang="zh-CN" altLang="en-US" dirty="0" smtClean="0"/>
              <a:t>账及短信构件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6" name="Picture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52" y="1690688"/>
            <a:ext cx="5247419" cy="482069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28" y="2451192"/>
            <a:ext cx="5148943" cy="33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详细设计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台账流程图</a:t>
            </a:r>
            <a:endParaRPr lang="zh-CN" altLang="en-US" dirty="0"/>
          </a:p>
        </p:txBody>
      </p:sp>
      <p:pic>
        <p:nvPicPr>
          <p:cNvPr id="6" name="Pictur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8" y="2540719"/>
            <a:ext cx="8230023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详细设计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短信流程图</a:t>
            </a:r>
            <a:endParaRPr lang="zh-CN" altLang="en-US" dirty="0"/>
          </a:p>
        </p:txBody>
      </p:sp>
      <p:pic>
        <p:nvPicPr>
          <p:cNvPr id="6" name="Picture 2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8" y="2235201"/>
            <a:ext cx="7649027" cy="34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2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崔程远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14620"/>
            </a:lvl1pPr>
          </a:lstStyle>
          <a:p>
            <a:r>
              <a:rPr lang="zh-CN" altLang="en-US" sz="7200" dirty="0"/>
              <a:t>车辆租赁系统</a:t>
            </a:r>
            <a:endParaRPr sz="7200" dirty="0"/>
          </a:p>
        </p:txBody>
      </p:sp>
      <p:sp>
        <p:nvSpPr>
          <p:cNvPr id="167" name="07111707 1120171189"/>
          <p:cNvSpPr txBox="1">
            <a:spLocks noGrp="1"/>
          </p:cNvSpPr>
          <p:nvPr>
            <p:ph type="subTitle" sz="quarter" idx="1"/>
          </p:nvPr>
        </p:nvSpPr>
        <p:spPr>
          <a:xfrm>
            <a:off x="4455885" y="4589009"/>
            <a:ext cx="9144000" cy="165576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负责人：崔程远</a:t>
            </a:r>
            <a:endParaRPr lang="en-US" altLang="zh-CN" dirty="0" smtClean="0"/>
          </a:p>
          <a:p>
            <a:r>
              <a:rPr lang="zh-CN" altLang="en-US" dirty="0" smtClean="0"/>
              <a:t>        学号：</a:t>
            </a:r>
            <a:r>
              <a:rPr dirty="0" smtClean="0"/>
              <a:t>1120171189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65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主要工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主要工作</a:t>
            </a:r>
          </a:p>
        </p:txBody>
      </p:sp>
      <p:sp>
        <p:nvSpPr>
          <p:cNvPr id="170" name="需求分析部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需求分析部分</a:t>
            </a:r>
          </a:p>
        </p:txBody>
      </p:sp>
      <p:sp>
        <p:nvSpPr>
          <p:cNvPr id="171" name="加入用例图…"/>
          <p:cNvSpPr txBox="1">
            <a:spLocks noGrp="1"/>
          </p:cNvSpPr>
          <p:nvPr>
            <p:ph type="body" sz="quarter" idx="1"/>
          </p:nvPr>
        </p:nvSpPr>
        <p:spPr>
          <a:xfrm>
            <a:off x="1809750" y="1928813"/>
            <a:ext cx="2020822" cy="4304109"/>
          </a:xfrm>
          <a:prstGeom prst="rect">
            <a:avLst/>
          </a:prstGeom>
        </p:spPr>
        <p:txBody>
          <a:bodyPr/>
          <a:lstStyle/>
          <a:p>
            <a:r>
              <a:t>加入用例图</a:t>
            </a:r>
          </a:p>
          <a:p>
            <a:r>
              <a:t>完成问题陈述部分</a:t>
            </a:r>
          </a:p>
          <a:p>
            <a:r>
              <a:t>对功能需求和性能需求进行了简单分析</a:t>
            </a:r>
          </a:p>
        </p:txBody>
      </p:sp>
      <p:pic>
        <p:nvPicPr>
          <p:cNvPr id="172" name="截屏2020-11-18 13.04.12.png" descr="截屏2020-11-18 13.04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4676" y="-1"/>
            <a:ext cx="3282579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截屏2020-11-18 13.04.19.png" descr="截屏2020-11-18 13.04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5425" y="0"/>
            <a:ext cx="3282578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截屏2020-11-18 13.04.22.png" descr="截屏2020-11-18 13.04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759" y="0"/>
            <a:ext cx="3282578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76939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概要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概要设计</a:t>
            </a:r>
          </a:p>
        </p:txBody>
      </p:sp>
      <p:sp>
        <p:nvSpPr>
          <p:cNvPr id="177" name="框架+ER图+简单MVC类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框架+ER图+简单MVC类图</a:t>
            </a:r>
          </a:p>
        </p:txBody>
      </p:sp>
      <p:sp>
        <p:nvSpPr>
          <p:cNvPr id="178" name="使用SpringMV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使用SpringMVC</a:t>
            </a:r>
          </a:p>
          <a:p>
            <a:r>
              <a:t>ER图</a:t>
            </a:r>
          </a:p>
          <a:p>
            <a:r>
              <a:t>三大类图</a:t>
            </a:r>
          </a:p>
        </p:txBody>
      </p:sp>
      <p:pic>
        <p:nvPicPr>
          <p:cNvPr id="179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5324" y="66973"/>
            <a:ext cx="3714751" cy="252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movie.gif" descr="pasted-movi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8214" y="4479249"/>
            <a:ext cx="3393282" cy="232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movie.gif" descr="pasted-movie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9789" y="4854832"/>
            <a:ext cx="3705821" cy="2027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gif" descr="pasted-movie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9789" y="2508852"/>
            <a:ext cx="3705821" cy="25181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86732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965" y="363220"/>
            <a:ext cx="6016625" cy="666750"/>
          </a:xfrm>
        </p:spPr>
        <p:txBody>
          <a:bodyPr>
            <a:noAutofit/>
          </a:bodyPr>
          <a:lstStyle/>
          <a:p>
            <a:r>
              <a:rPr lang="zh-CN" altLang="en-US" sz="4000"/>
              <a:t>需求分析</a:t>
            </a:r>
            <a:r>
              <a:rPr lang="en-US" altLang="zh-CN" sz="4000"/>
              <a:t>——</a:t>
            </a:r>
            <a:r>
              <a:rPr lang="zh-CN" altLang="en-US" sz="4000"/>
              <a:t>功能细分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1450" y="1514475"/>
            <a:ext cx="9226550" cy="37433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45" y="1410970"/>
            <a:ext cx="8529320" cy="4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概要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概要设计</a:t>
            </a:r>
          </a:p>
        </p:txBody>
      </p:sp>
      <p:pic>
        <p:nvPicPr>
          <p:cNvPr id="185" name="总表.png" descr="总表.pn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252" r="34007"/>
          <a:stretch>
            <a:fillRect/>
          </a:stretch>
        </p:blipFill>
        <p:spPr>
          <a:xfrm>
            <a:off x="4165701" y="1080632"/>
            <a:ext cx="7928374" cy="5482670"/>
          </a:xfrm>
          <a:prstGeom prst="rect">
            <a:avLst/>
          </a:prstGeom>
        </p:spPr>
      </p:pic>
      <p:sp>
        <p:nvSpPr>
          <p:cNvPr id="186" name="补充数据库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补充数据库表</a:t>
            </a:r>
          </a:p>
        </p:txBody>
      </p:sp>
      <p:sp>
        <p:nvSpPr>
          <p:cNvPr id="187" name="增加33张表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增加33张表</a:t>
            </a:r>
          </a:p>
        </p:txBody>
      </p:sp>
    </p:spTree>
    <p:extLst>
      <p:ext uri="{BB962C8B-B14F-4D97-AF65-F5344CB8AC3E}">
        <p14:creationId xmlns:p14="http://schemas.microsoft.com/office/powerpoint/2010/main" val="8482301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车辆信息管理.png" descr="车辆信息管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89503"/>
            <a:ext cx="9144001" cy="647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详细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详细设计</a:t>
            </a:r>
          </a:p>
        </p:txBody>
      </p:sp>
      <p:sp>
        <p:nvSpPr>
          <p:cNvPr id="191" name="根据Spring MVC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根据Spring MVC设计</a:t>
            </a:r>
          </a:p>
        </p:txBody>
      </p:sp>
      <p:sp>
        <p:nvSpPr>
          <p:cNvPr id="192" name="车辆信息管理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车辆信息管理</a:t>
            </a:r>
          </a:p>
        </p:txBody>
      </p:sp>
    </p:spTree>
    <p:extLst>
      <p:ext uri="{BB962C8B-B14F-4D97-AF65-F5344CB8AC3E}">
        <p14:creationId xmlns:p14="http://schemas.microsoft.com/office/powerpoint/2010/main" val="385661714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信息管理.png" descr="信息管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753879"/>
            <a:ext cx="9144000" cy="569735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详细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详细设计</a:t>
            </a:r>
          </a:p>
        </p:txBody>
      </p:sp>
      <p:sp>
        <p:nvSpPr>
          <p:cNvPr id="196" name="Spring 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spcBef>
                <a:spcPts val="1900"/>
              </a:spcBef>
              <a:defRPr sz="4260"/>
            </a:lvl1pPr>
          </a:lstStyle>
          <a:p>
            <a:r>
              <a:t>Spring MVC</a:t>
            </a:r>
          </a:p>
        </p:txBody>
      </p:sp>
      <p:sp>
        <p:nvSpPr>
          <p:cNvPr id="197" name="人员信息管理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人员信息管理</a:t>
            </a:r>
          </a:p>
        </p:txBody>
      </p:sp>
    </p:spTree>
    <p:extLst>
      <p:ext uri="{BB962C8B-B14F-4D97-AF65-F5344CB8AC3E}">
        <p14:creationId xmlns:p14="http://schemas.microsoft.com/office/powerpoint/2010/main" val="259078307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用户托管.png" descr="用户托管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753879"/>
            <a:ext cx="9144000" cy="582363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详细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详细设计</a:t>
            </a:r>
          </a:p>
        </p:txBody>
      </p:sp>
      <p:sp>
        <p:nvSpPr>
          <p:cNvPr id="201" name="Spring 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spcBef>
                <a:spcPts val="1900"/>
              </a:spcBef>
              <a:defRPr sz="4260"/>
            </a:lvl1pPr>
          </a:lstStyle>
          <a:p>
            <a:r>
              <a:t>Spring MVC</a:t>
            </a:r>
          </a:p>
        </p:txBody>
      </p:sp>
      <p:sp>
        <p:nvSpPr>
          <p:cNvPr id="202" name="用户托管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用户托管</a:t>
            </a:r>
          </a:p>
        </p:txBody>
      </p:sp>
    </p:spTree>
    <p:extLst>
      <p:ext uri="{BB962C8B-B14F-4D97-AF65-F5344CB8AC3E}">
        <p14:creationId xmlns:p14="http://schemas.microsoft.com/office/powerpoint/2010/main" val="2926630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车辆租赁.png" descr="车辆租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359510"/>
            <a:ext cx="9144000" cy="645281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详细设计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详细设计</a:t>
            </a:r>
          </a:p>
        </p:txBody>
      </p:sp>
      <p:sp>
        <p:nvSpPr>
          <p:cNvPr id="206" name="SPRING 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spcBef>
                <a:spcPts val="1900"/>
              </a:spcBef>
              <a:defRPr sz="4260"/>
            </a:lvl1pPr>
          </a:lstStyle>
          <a:p>
            <a:r>
              <a:t>SPRING MVC</a:t>
            </a:r>
          </a:p>
        </p:txBody>
      </p:sp>
      <p:sp>
        <p:nvSpPr>
          <p:cNvPr id="207" name="车辆租赁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车辆租赁</a:t>
            </a:r>
          </a:p>
        </p:txBody>
      </p:sp>
    </p:spTree>
    <p:extLst>
      <p:ext uri="{BB962C8B-B14F-4D97-AF65-F5344CB8AC3E}">
        <p14:creationId xmlns:p14="http://schemas.microsoft.com/office/powerpoint/2010/main" val="4753643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罚单和优惠管理.png" descr="罚单和优惠管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202592"/>
            <a:ext cx="9144000" cy="6452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详细设计"/>
          <p:cNvSpPr txBox="1">
            <a:spLocks noGrp="1"/>
          </p:cNvSpPr>
          <p:nvPr>
            <p:ph type="body" idx="13"/>
          </p:nvPr>
        </p:nvSpPr>
        <p:spPr>
          <a:xfrm>
            <a:off x="1791891" y="64268"/>
            <a:ext cx="7366992" cy="387798"/>
          </a:xfrm>
          <a:prstGeom prst="rect">
            <a:avLst/>
          </a:prstGeom>
        </p:spPr>
        <p:txBody>
          <a:bodyPr/>
          <a:lstStyle/>
          <a:p>
            <a:pPr marL="0" lvl="1" indent="0" defTabSz="321457">
              <a:lnSpc>
                <a:spcPct val="80000"/>
              </a:lnSpc>
              <a:spcBef>
                <a:spcPts val="0"/>
              </a:spcBef>
              <a:buNone/>
              <a:defRPr sz="2400" b="1" cap="all" spc="120">
                <a:latin typeface="+mn-lt"/>
                <a:ea typeface="+mn-ea"/>
                <a:cs typeface="+mn-cs"/>
                <a:sym typeface="Baskerville"/>
              </a:defRPr>
            </a:pPr>
            <a:r>
              <a:t>详细设计</a:t>
            </a:r>
          </a:p>
        </p:txBody>
      </p:sp>
      <p:sp>
        <p:nvSpPr>
          <p:cNvPr id="211" name="Spring 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spcBef>
                <a:spcPts val="1900"/>
              </a:spcBef>
              <a:defRPr sz="4260"/>
            </a:lvl1pPr>
          </a:lstStyle>
          <a:p>
            <a:r>
              <a:t>Spring MVC</a:t>
            </a:r>
          </a:p>
        </p:txBody>
      </p:sp>
      <p:sp>
        <p:nvSpPr>
          <p:cNvPr id="212" name="罚单和优惠管理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罚单和优惠管理</a:t>
            </a:r>
          </a:p>
        </p:txBody>
      </p:sp>
    </p:spTree>
    <p:extLst>
      <p:ext uri="{BB962C8B-B14F-4D97-AF65-F5344CB8AC3E}">
        <p14:creationId xmlns:p14="http://schemas.microsoft.com/office/powerpoint/2010/main" val="401646006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455" y="61553"/>
            <a:ext cx="9063090" cy="677034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活动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14620"/>
            </a:lvl1pPr>
          </a:lstStyle>
          <a:p>
            <a:r>
              <a:t>活动图</a:t>
            </a:r>
          </a:p>
        </p:txBody>
      </p:sp>
      <p:sp>
        <p:nvSpPr>
          <p:cNvPr id="216" name="详细设计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详细设计</a:t>
            </a:r>
          </a:p>
        </p:txBody>
      </p:sp>
    </p:spTree>
    <p:extLst>
      <p:ext uri="{BB962C8B-B14F-4D97-AF65-F5344CB8AC3E}">
        <p14:creationId xmlns:p14="http://schemas.microsoft.com/office/powerpoint/2010/main" val="414028624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1" y="3614056"/>
            <a:ext cx="6549570" cy="1465943"/>
          </a:xfrm>
        </p:spPr>
        <p:txBody>
          <a:bodyPr>
            <a:normAutofit/>
          </a:bodyPr>
          <a:lstStyle/>
          <a:p>
            <a:r>
              <a:rPr lang="zh-CN" altLang="en-US" sz="8000" b="1" dirty="0" smtClean="0"/>
              <a:t>谢谢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5340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965" y="363220"/>
            <a:ext cx="5075555" cy="659765"/>
          </a:xfrm>
        </p:spPr>
        <p:txBody>
          <a:bodyPr>
            <a:noAutofit/>
          </a:bodyPr>
          <a:lstStyle/>
          <a:p>
            <a:r>
              <a:rPr lang="zh-CN" altLang="en-US" sz="4000"/>
              <a:t>需求分析</a:t>
            </a:r>
            <a:r>
              <a:rPr lang="en-US" altLang="zh-CN" sz="4000"/>
              <a:t>——</a:t>
            </a:r>
            <a:r>
              <a:rPr lang="zh-CN" altLang="en-US" sz="4000"/>
              <a:t>用例图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0" y="1101725"/>
            <a:ext cx="6193155" cy="49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6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965" y="363220"/>
            <a:ext cx="8571230" cy="586105"/>
          </a:xfrm>
        </p:spPr>
        <p:txBody>
          <a:bodyPr>
            <a:noAutofit/>
          </a:bodyPr>
          <a:lstStyle/>
          <a:p>
            <a:r>
              <a:rPr lang="zh-CN" altLang="en-US" sz="4000"/>
              <a:t>需求分析</a:t>
            </a:r>
            <a:r>
              <a:rPr lang="en-US" altLang="zh-CN" sz="4000"/>
              <a:t>——</a:t>
            </a:r>
            <a:r>
              <a:rPr lang="zh-CN" altLang="en-US" sz="4000"/>
              <a:t>投保</a:t>
            </a:r>
            <a:r>
              <a:rPr lang="en-US" altLang="zh-CN" sz="4000"/>
              <a:t>/</a:t>
            </a:r>
            <a:r>
              <a:rPr lang="zh-CN" altLang="en-US" sz="4000"/>
              <a:t>续保</a:t>
            </a:r>
            <a:r>
              <a:rPr lang="en-US" altLang="zh-CN" sz="4000"/>
              <a:t>/</a:t>
            </a:r>
            <a:r>
              <a:rPr lang="zh-CN" altLang="en-US" sz="4000"/>
              <a:t>退保活动图</a:t>
            </a:r>
            <a:endParaRPr lang="en-US" altLang="zh-CN" sz="4000"/>
          </a:p>
        </p:txBody>
      </p:sp>
      <p:pic>
        <p:nvPicPr>
          <p:cNvPr id="4" name="图片 4" descr="屏幕快照%202018-10-24%2016.32.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9610" y="1050290"/>
            <a:ext cx="6711950" cy="5517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37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965" y="363220"/>
            <a:ext cx="7463790" cy="675005"/>
          </a:xfrm>
        </p:spPr>
        <p:txBody>
          <a:bodyPr>
            <a:noAutofit/>
          </a:bodyPr>
          <a:lstStyle/>
          <a:p>
            <a:r>
              <a:rPr lang="zh-CN" altLang="en-US" sz="4000"/>
              <a:t>需求分析</a:t>
            </a:r>
            <a:r>
              <a:rPr lang="en-US" altLang="zh-CN" sz="4000"/>
              <a:t>——</a:t>
            </a:r>
            <a:r>
              <a:rPr lang="zh-CN" altLang="en-US" sz="4000"/>
              <a:t>出险理赔活动图</a:t>
            </a:r>
            <a:endParaRPr lang="en-US" altLang="zh-CN" sz="4000"/>
          </a:p>
        </p:txBody>
      </p:sp>
      <p:pic>
        <p:nvPicPr>
          <p:cNvPr id="3" name="图片 2" descr="屏幕快照%202018-10-24%2019.34.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8820" y="973455"/>
            <a:ext cx="7005955" cy="5655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18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473075"/>
            <a:ext cx="3471545" cy="484505"/>
          </a:xfrm>
        </p:spPr>
        <p:txBody>
          <a:bodyPr>
            <a:noAutofit/>
          </a:bodyPr>
          <a:lstStyle/>
          <a:p>
            <a:r>
              <a:rPr lang="zh-CN" altLang="en-US" sz="4000"/>
              <a:t>概要设计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55" y="1258570"/>
            <a:ext cx="7806690" cy="40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465" y="473075"/>
            <a:ext cx="3471545" cy="484505"/>
          </a:xfrm>
        </p:spPr>
        <p:txBody>
          <a:bodyPr>
            <a:noAutofit/>
          </a:bodyPr>
          <a:lstStyle/>
          <a:p>
            <a:r>
              <a:rPr lang="zh-CN" altLang="en-US" sz="4000"/>
              <a:t>概要设计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10" y="1017270"/>
            <a:ext cx="6480175" cy="2601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5" y="3921125"/>
            <a:ext cx="650748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569</Words>
  <Application>Microsoft Office PowerPoint</Application>
  <PresentationFormat>宽屏</PresentationFormat>
  <Paragraphs>107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Baskerville</vt:lpstr>
      <vt:lpstr>等线</vt:lpstr>
      <vt:lpstr>经典综艺体简</vt:lpstr>
      <vt:lpstr>微软雅黑</vt:lpstr>
      <vt:lpstr>Arial</vt:lpstr>
      <vt:lpstr>Calibri</vt:lpstr>
      <vt:lpstr>Helvetica</vt:lpstr>
      <vt:lpstr>Office 主题</vt:lpstr>
      <vt:lpstr>物流增值业务系统 </vt:lpstr>
      <vt:lpstr>系统功能划分</vt:lpstr>
      <vt:lpstr>车辆保险管理系统</vt:lpstr>
      <vt:lpstr>需求分析——功能细分</vt:lpstr>
      <vt:lpstr>需求分析——用例图</vt:lpstr>
      <vt:lpstr>需求分析——投保/续保/退保活动图</vt:lpstr>
      <vt:lpstr>需求分析——出险理赔活动图</vt:lpstr>
      <vt:lpstr>概要设计</vt:lpstr>
      <vt:lpstr>概要设计</vt:lpstr>
      <vt:lpstr>概要设计</vt:lpstr>
      <vt:lpstr>详细设计</vt:lpstr>
      <vt:lpstr>详细设计——投保续保退保模块</vt:lpstr>
      <vt:lpstr>详细设计——出险定损理赔模块</vt:lpstr>
      <vt:lpstr>PowerPoint 演示文稿</vt:lpstr>
      <vt:lpstr>需求分析——支付模块用例图</vt:lpstr>
      <vt:lpstr>需求分析——支付模块活动图</vt:lpstr>
      <vt:lpstr>需求分析——支付模块时序图</vt:lpstr>
      <vt:lpstr>需求分析——发票模块用例图</vt:lpstr>
      <vt:lpstr>需求分析——发票模块活动图</vt:lpstr>
      <vt:lpstr>需求分析——发票模块时序图</vt:lpstr>
      <vt:lpstr>概要设计</vt:lpstr>
      <vt:lpstr>概要设计——支付模块</vt:lpstr>
      <vt:lpstr>概要设计——发票模块</vt:lpstr>
      <vt:lpstr>详细设计——支付模块</vt:lpstr>
      <vt:lpstr>详细设计——支付模块</vt:lpstr>
      <vt:lpstr> 详细设计——发票模块  发票开具模块</vt:lpstr>
      <vt:lpstr>车辆进销台账管理和短信管理</vt:lpstr>
      <vt:lpstr>需求分析</vt:lpstr>
      <vt:lpstr>需求分析--台账及短信用例图</vt:lpstr>
      <vt:lpstr>需求分析—台账及短信类图</vt:lpstr>
      <vt:lpstr>需求分析—台账及短信活动图</vt:lpstr>
      <vt:lpstr>概要设计—台账查询接口</vt:lpstr>
      <vt:lpstr>概要设计—短信输入接口</vt:lpstr>
      <vt:lpstr>详细设计—台账及短信构件图</vt:lpstr>
      <vt:lpstr>详细设计—台账流程图</vt:lpstr>
      <vt:lpstr>详细设计—短信流程图</vt:lpstr>
      <vt:lpstr>车辆租赁系统</vt:lpstr>
      <vt:lpstr>需求分析部分</vt:lpstr>
      <vt:lpstr>框架+ER图+简单MVC类图</vt:lpstr>
      <vt:lpstr>补充数据库表</vt:lpstr>
      <vt:lpstr>根据Spring MVC设计</vt:lpstr>
      <vt:lpstr>Spring MVC</vt:lpstr>
      <vt:lpstr>Spring MVC</vt:lpstr>
      <vt:lpstr>SPRING MVC</vt:lpstr>
      <vt:lpstr>Spring MVC</vt:lpstr>
      <vt:lpstr>活动图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物流增值业务系统 </dc:title>
  <dc:creator>FNS112358</dc:creator>
  <cp:lastModifiedBy>管 京渊</cp:lastModifiedBy>
  <cp:revision>6</cp:revision>
  <dcterms:created xsi:type="dcterms:W3CDTF">2020-11-18T05:32:42Z</dcterms:created>
  <dcterms:modified xsi:type="dcterms:W3CDTF">2020-11-18T06:07:20Z</dcterms:modified>
</cp:coreProperties>
</file>